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8" r:id="rId3"/>
    <p:sldId id="289" r:id="rId4"/>
    <p:sldId id="290" r:id="rId5"/>
    <p:sldId id="291" r:id="rId6"/>
    <p:sldId id="292" r:id="rId7"/>
    <p:sldId id="293" r:id="rId8"/>
    <p:sldId id="307" r:id="rId9"/>
    <p:sldId id="308" r:id="rId10"/>
    <p:sldId id="294" r:id="rId11"/>
    <p:sldId id="309" r:id="rId12"/>
    <p:sldId id="316" r:id="rId13"/>
    <p:sldId id="320" r:id="rId14"/>
    <p:sldId id="310" r:id="rId15"/>
    <p:sldId id="317" r:id="rId16"/>
    <p:sldId id="312" r:id="rId17"/>
    <p:sldId id="318" r:id="rId18"/>
    <p:sldId id="321" r:id="rId19"/>
    <p:sldId id="311" r:id="rId20"/>
    <p:sldId id="322" r:id="rId21"/>
    <p:sldId id="313" r:id="rId22"/>
    <p:sldId id="323" r:id="rId23"/>
    <p:sldId id="314" r:id="rId24"/>
    <p:sldId id="315" r:id="rId25"/>
    <p:sldId id="319" r:id="rId26"/>
    <p:sldId id="267" r:id="rId27"/>
    <p:sldId id="256" r:id="rId28"/>
    <p:sldId id="270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2CE0BD-E333-4FC7-B5D9-C7932E8531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E96A185-EDCA-4033-989E-A2917F2F3B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6954C5-99F5-4FF7-9687-B127AEA97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8F78-27BB-4ECF-BA50-7905C84ED65A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995E7F-D0DD-446C-899A-F65D38A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5EA391-3CC1-46B0-B33E-374224D4C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A0CE-230F-496D-BE5C-65D71A3C1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122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0B22DB-D232-454F-BEA2-C3178E524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713C48-03A5-4FE3-BA9E-8AC33E56B2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65293F-F08E-4E06-BBD3-D2666A446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8F78-27BB-4ECF-BA50-7905C84ED65A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CFE6D0-187D-4C87-8314-50FFA8F51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78357E-6B1F-48C9-974B-4939EA826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A0CE-230F-496D-BE5C-65D71A3C1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356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6B2B701-0886-4EAE-BDC1-F227EA278F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BC62CD-9789-4353-B892-DE93F9BA43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A0EC69-D899-4FF4-A7EB-07ECB4ED5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8F78-27BB-4ECF-BA50-7905C84ED65A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CABB30-B7DB-4669-89C7-92151917C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08BBF1-42EA-48D9-B467-93A535922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A0CE-230F-496D-BE5C-65D71A3C1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302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67934-6C04-4852-A56F-6E9873AC7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C35A8F-AFF1-48D5-B487-079B71F4D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30C295-2981-488C-A15B-84101F8A7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8F78-27BB-4ECF-BA50-7905C84ED65A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698594-C434-4634-B03B-E3A3FB155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DD097D-96EA-4347-98B1-21A61887B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A0CE-230F-496D-BE5C-65D71A3C1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591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8FEA1D-A7E3-4774-9973-47EFE4674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8BF2E1-4BB4-408F-84CF-D7B151D85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273E4E-9955-4A40-8F5B-3087CA914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8F78-27BB-4ECF-BA50-7905C84ED65A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D3F10C-0AD3-481F-A642-D4335B896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981099-4035-45DB-A139-C24AE1EFE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A0CE-230F-496D-BE5C-65D71A3C1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276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F78ECF-B14C-4259-8636-EDE94431B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3F37B4-2A27-41B8-88F0-C0CD13CBDA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66C747-F6E1-400E-8A61-2E08F7533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6772FC-E917-470D-8D7C-0127EAF27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8F78-27BB-4ECF-BA50-7905C84ED65A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97B99F-A828-4FEF-8738-AEC379A1B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EF41AD-0E60-41CC-BCA3-02BA787EE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A0CE-230F-496D-BE5C-65D71A3C1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475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1A9FC0-4D6E-4EE1-B2E3-FE3D20AE7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E68BB3-DFD4-4A20-B812-6DD428A82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9C7E3A-0FDA-4ABE-B929-AC5138F02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ECB5DEE-1114-4F8C-961B-923F63A3F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C17C86C-B97A-4B24-BBA2-30D64D995C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9332436-93FF-48C8-8C3A-5CAEFF5DE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8F78-27BB-4ECF-BA50-7905C84ED65A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0DDF0CD-9E03-4CBB-884F-8A4FA97AC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D182DF7-71AA-4FAD-BAEF-00AE0E8F5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A0CE-230F-496D-BE5C-65D71A3C1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60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730DB3-BD49-4A5E-BF07-35B096B57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D9B18BC-8A71-451B-87AF-A81737C95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8F78-27BB-4ECF-BA50-7905C84ED65A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86D53D8-3864-4894-B480-DC19BFF16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90E526A-2927-4202-BB49-291F10788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A0CE-230F-496D-BE5C-65D71A3C1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316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F850719-312A-403B-AF36-D6AB6E1CC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8F78-27BB-4ECF-BA50-7905C84ED65A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58B105A-74CE-4EF5-8B66-B1BD74E70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92358BA-AA2D-4709-AE22-357823C92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A0CE-230F-496D-BE5C-65D71A3C1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54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4462AA-2154-4AA4-88F1-746684EF0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B1B70B-AB41-48EA-82AF-2CB07D1FB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A7FDEB4-CB23-4BBE-8A21-86BFDC1EBA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0CD1C1-14B2-4C97-834C-5500F3661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8F78-27BB-4ECF-BA50-7905C84ED65A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F1B103-24CF-4105-8B7B-34F6A6333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E5E24F-6871-4E69-A364-F9C8E6630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A0CE-230F-496D-BE5C-65D71A3C1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866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C110D5-563A-4841-BF9F-F3A5713B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369E99B-25D9-4FF3-AFBB-22640FB97D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30485D-0A00-425B-ABAC-3FA87B6EA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22E764-07EA-4239-81F5-41E1CBEF8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8F78-27BB-4ECF-BA50-7905C84ED65A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D65790-34D5-4551-B57B-9DF30FC22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D76E70-923B-482B-897B-A4AB74068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A0CE-230F-496D-BE5C-65D71A3C1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126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2C1953-7C6C-49B1-984F-FADCD777B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0BE9DA-BDD6-41FF-B011-465C7AEF0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EE287B-281E-461F-AD5A-00A6FDD671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88F78-27BB-4ECF-BA50-7905C84ED65A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54F790-1D10-41F1-9FF4-750B6E0786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8DF8E1-D390-45E2-98E5-99F5571F85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0A0CE-230F-496D-BE5C-65D71A3C1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40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8E7B2-F94B-4838-ADA8-C35960D3D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B50D4C-96D5-4C92-9FE3-B6D6EF105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B63934-E936-4E9C-B867-BDA136E9D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3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F84DC45-7605-41B2-A37D-AB676C57D654}"/>
              </a:ext>
            </a:extLst>
          </p:cNvPr>
          <p:cNvSpPr/>
          <p:nvPr/>
        </p:nvSpPr>
        <p:spPr>
          <a:xfrm>
            <a:off x="1364973" y="674400"/>
            <a:ext cx="946205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Родился в Москве в 1913 году.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Прожил почти 96 лет.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Начал писать стихи в 9 лет.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В 15 лет их напечатали в журнале.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Автор слов гимна России.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В честь него назвали астероид в космосе!</a:t>
            </a:r>
          </a:p>
        </p:txBody>
      </p:sp>
    </p:spTree>
    <p:extLst>
      <p:ext uri="{BB962C8B-B14F-4D97-AF65-F5344CB8AC3E}">
        <p14:creationId xmlns:p14="http://schemas.microsoft.com/office/powerpoint/2010/main" val="260405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B1D9054-82EA-44D1-96BA-12BCBE6027DB}"/>
              </a:ext>
            </a:extLst>
          </p:cNvPr>
          <p:cNvSpPr/>
          <p:nvPr/>
        </p:nvSpPr>
        <p:spPr>
          <a:xfrm>
            <a:off x="437322" y="612844"/>
            <a:ext cx="1175467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0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Игра «Верю — не верю»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Сергей Владимирович Михалков родился в Москве.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Михалков прожил почти 96 лет.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Свои первые стихи Михалков начал писать в 20 лет.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Михалков написал слова гимна России.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В честь Михалкова назвали гору.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Имя Михалкова есть в космосе. </a:t>
            </a:r>
          </a:p>
        </p:txBody>
      </p:sp>
    </p:spTree>
    <p:extLst>
      <p:ext uri="{BB962C8B-B14F-4D97-AF65-F5344CB8AC3E}">
        <p14:creationId xmlns:p14="http://schemas.microsoft.com/office/powerpoint/2010/main" val="251588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CFED480-36D4-4E0E-8EC0-E09CD51A79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74"/>
          <a:stretch/>
        </p:blipFill>
        <p:spPr>
          <a:xfrm rot="622584">
            <a:off x="10459528" y="133076"/>
            <a:ext cx="1612221" cy="148165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C53C634-2988-478F-B652-0851DDC3B4B1}"/>
              </a:ext>
            </a:extLst>
          </p:cNvPr>
          <p:cNvSpPr/>
          <p:nvPr/>
        </p:nvSpPr>
        <p:spPr>
          <a:xfrm>
            <a:off x="1431233" y="873904"/>
            <a:ext cx="10257183" cy="4896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План 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ru-RU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Узнать интересные факты об авторе.</a:t>
            </a:r>
            <a:endParaRPr lang="ru-RU" sz="4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Clr>
                <a:srgbClr val="000000"/>
              </a:buClr>
              <a:buFont typeface="Times New Roman" panose="02020603050405020304" pitchFamily="18" charset="0"/>
              <a:buAutoNum type="arabicPeriod"/>
            </a:pPr>
            <a:r>
              <a:rPr lang="ru-RU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Узнать значение непонятного слова.</a:t>
            </a:r>
            <a:endParaRPr lang="ru-RU" sz="4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Clr>
                <a:srgbClr val="000000"/>
              </a:buClr>
              <a:buFont typeface="Times New Roman" panose="02020603050405020304" pitchFamily="18" charset="0"/>
              <a:buAutoNum type="arabicPeriod"/>
            </a:pPr>
            <a:r>
              <a:rPr lang="ru-RU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Прочитать стихотворение.</a:t>
            </a:r>
            <a:endParaRPr lang="ru-RU" sz="4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 panose="02020603050405020304" pitchFamily="18" charset="0"/>
              <a:buAutoNum type="arabicPeriod"/>
            </a:pPr>
            <a:r>
              <a:rPr lang="ru-RU" sz="4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Понять главную мысль стихотворения</a:t>
            </a:r>
            <a:r>
              <a:rPr lang="ru-RU" sz="44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F4A0FEE-C770-4C57-893B-FE6A651DA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09" y="1747809"/>
            <a:ext cx="1012024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8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8E7B2-F94B-4838-ADA8-C35960D3D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B50D4C-96D5-4C92-9FE3-B6D6EF105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B63934-E936-4E9C-B867-BDA136E9D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5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2075973-2730-4AF1-BC11-84CD856F7B39}"/>
              </a:ext>
            </a:extLst>
          </p:cNvPr>
          <p:cNvSpPr/>
          <p:nvPr/>
        </p:nvSpPr>
        <p:spPr>
          <a:xfrm>
            <a:off x="801253" y="2274838"/>
            <a:ext cx="60898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Каплища</a:t>
            </a:r>
            <a:r>
              <a:rPr lang="ru-RU" sz="48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— это очень большая капля.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790F14-F727-415B-98E4-90965E6B0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131" y="92765"/>
            <a:ext cx="5300870" cy="676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CFED480-36D4-4E0E-8EC0-E09CD51A79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74"/>
          <a:stretch/>
        </p:blipFill>
        <p:spPr>
          <a:xfrm rot="622584">
            <a:off x="10459528" y="133076"/>
            <a:ext cx="1612221" cy="148165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C53C634-2988-478F-B652-0851DDC3B4B1}"/>
              </a:ext>
            </a:extLst>
          </p:cNvPr>
          <p:cNvSpPr/>
          <p:nvPr/>
        </p:nvSpPr>
        <p:spPr>
          <a:xfrm>
            <a:off x="1431233" y="873904"/>
            <a:ext cx="10257183" cy="4896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План 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ru-RU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Узнать интересные факты об авторе.</a:t>
            </a:r>
            <a:endParaRPr lang="ru-RU" sz="4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Clr>
                <a:srgbClr val="000000"/>
              </a:buClr>
              <a:buFont typeface="Times New Roman" panose="02020603050405020304" pitchFamily="18" charset="0"/>
              <a:buAutoNum type="arabicPeriod"/>
            </a:pPr>
            <a:r>
              <a:rPr lang="ru-RU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Узнать значение непонятного слова.</a:t>
            </a:r>
            <a:endParaRPr lang="ru-RU" sz="4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Clr>
                <a:srgbClr val="000000"/>
              </a:buClr>
              <a:buFont typeface="Times New Roman" panose="02020603050405020304" pitchFamily="18" charset="0"/>
              <a:buAutoNum type="arabicPeriod"/>
            </a:pPr>
            <a:r>
              <a:rPr lang="ru-RU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Прочитать стихотворение.</a:t>
            </a:r>
            <a:endParaRPr lang="ru-RU" sz="4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 panose="02020603050405020304" pitchFamily="18" charset="0"/>
              <a:buAutoNum type="arabicPeriod"/>
            </a:pPr>
            <a:r>
              <a:rPr lang="ru-RU" sz="4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Понять главную мысль стихотворения</a:t>
            </a:r>
            <a:r>
              <a:rPr lang="ru-RU" sz="44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F4A0FEE-C770-4C57-893B-FE6A651DA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09" y="1747809"/>
            <a:ext cx="1012024" cy="90838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573907-6904-4D9B-ADBC-754CE015D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09" y="2656192"/>
            <a:ext cx="1012024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11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8E7B2-F94B-4838-ADA8-C35960D3D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B50D4C-96D5-4C92-9FE3-B6D6EF105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B63934-E936-4E9C-B867-BDA136E9D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CFED480-36D4-4E0E-8EC0-E09CD51A79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74"/>
          <a:stretch/>
        </p:blipFill>
        <p:spPr>
          <a:xfrm rot="622584">
            <a:off x="10459528" y="133076"/>
            <a:ext cx="1612221" cy="148165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C53C634-2988-478F-B652-0851DDC3B4B1}"/>
              </a:ext>
            </a:extLst>
          </p:cNvPr>
          <p:cNvSpPr/>
          <p:nvPr/>
        </p:nvSpPr>
        <p:spPr>
          <a:xfrm>
            <a:off x="1431233" y="873904"/>
            <a:ext cx="10257183" cy="4896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План 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ru-RU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Узнать интересные факты об авторе.</a:t>
            </a:r>
            <a:endParaRPr lang="ru-RU" sz="4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Clr>
                <a:srgbClr val="000000"/>
              </a:buClr>
              <a:buFont typeface="Times New Roman" panose="02020603050405020304" pitchFamily="18" charset="0"/>
              <a:buAutoNum type="arabicPeriod"/>
            </a:pPr>
            <a:r>
              <a:rPr lang="ru-RU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Узнать значение непонятного слова.</a:t>
            </a:r>
            <a:endParaRPr lang="ru-RU" sz="4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Clr>
                <a:srgbClr val="000000"/>
              </a:buClr>
              <a:buFont typeface="Times New Roman" panose="02020603050405020304" pitchFamily="18" charset="0"/>
              <a:buAutoNum type="arabicPeriod"/>
            </a:pPr>
            <a:r>
              <a:rPr lang="ru-RU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Прочитать стихотворение.</a:t>
            </a:r>
            <a:endParaRPr lang="ru-RU" sz="4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 panose="02020603050405020304" pitchFamily="18" charset="0"/>
              <a:buAutoNum type="arabicPeriod"/>
            </a:pPr>
            <a:r>
              <a:rPr lang="ru-RU" sz="4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Понять главную мысль стихотворения</a:t>
            </a:r>
            <a:r>
              <a:rPr lang="ru-RU" sz="44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F4A0FEE-C770-4C57-893B-FE6A651DA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09" y="1747809"/>
            <a:ext cx="1012024" cy="90838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573907-6904-4D9B-ADBC-754CE015D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09" y="2656192"/>
            <a:ext cx="1012024" cy="90838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A95AF4-7946-4777-9821-441D0E246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09" y="3530097"/>
            <a:ext cx="1012024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32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8E7B2-F94B-4838-ADA8-C35960D3D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B50D4C-96D5-4C92-9FE3-B6D6EF105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B63934-E936-4E9C-B867-BDA136E9D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90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90D3B4-B6AD-4AD8-B5AC-8F82FB06BE52}"/>
              </a:ext>
            </a:extLst>
          </p:cNvPr>
          <p:cNvSpPr txBox="1"/>
          <p:nvPr/>
        </p:nvSpPr>
        <p:spPr>
          <a:xfrm>
            <a:off x="1105511" y="1020491"/>
            <a:ext cx="1023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A94978-75EB-43DD-8FA1-B6751BF11951}"/>
              </a:ext>
            </a:extLst>
          </p:cNvPr>
          <p:cNvSpPr txBox="1"/>
          <p:nvPr/>
        </p:nvSpPr>
        <p:spPr>
          <a:xfrm>
            <a:off x="1138501" y="3013501"/>
            <a:ext cx="744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E269B7-5266-4C8F-AAAE-6D5AA2091F4C}"/>
              </a:ext>
            </a:extLst>
          </p:cNvPr>
          <p:cNvSpPr txBox="1"/>
          <p:nvPr/>
        </p:nvSpPr>
        <p:spPr>
          <a:xfrm>
            <a:off x="1138501" y="5247673"/>
            <a:ext cx="744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1AFC640-A128-4DB9-AD09-D4BEFF2C3D6D}"/>
              </a:ext>
            </a:extLst>
          </p:cNvPr>
          <p:cNvSpPr/>
          <p:nvPr/>
        </p:nvSpPr>
        <p:spPr>
          <a:xfrm>
            <a:off x="4144059" y="4979173"/>
            <a:ext cx="68008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Превращение луж в море.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BDD5A8F-2579-4B7D-A2A2-A745D2C7A1D3}"/>
              </a:ext>
            </a:extLst>
          </p:cNvPr>
          <p:cNvSpPr/>
          <p:nvPr/>
        </p:nvSpPr>
        <p:spPr>
          <a:xfrm>
            <a:off x="4091052" y="2422115"/>
            <a:ext cx="66187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Превращение туч в огромную тучу без краёв.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82D276-D09D-4773-95D5-ABC6F6AC1605}"/>
              </a:ext>
            </a:extLst>
          </p:cNvPr>
          <p:cNvSpPr/>
          <p:nvPr/>
        </p:nvSpPr>
        <p:spPr>
          <a:xfrm>
            <a:off x="4091052" y="722174"/>
            <a:ext cx="72816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Превращение капель в </a:t>
            </a:r>
            <a:r>
              <a:rPr lang="ru-RU" sz="4800" dirty="0" err="1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каплищу</a:t>
            </a:r>
            <a:r>
              <a:rPr lang="ru-RU" sz="48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78E60E5-F551-4154-8928-810710E8C94E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1525182" y="1528467"/>
            <a:ext cx="2618877" cy="4235536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E227854-F7AA-4510-B009-95D8D0DA7A86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1652493" y="1507004"/>
            <a:ext cx="2438559" cy="409351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4DA9E0F2-82D3-48EC-8F8C-3C00AF8297CA}"/>
              </a:ext>
            </a:extLst>
          </p:cNvPr>
          <p:cNvCxnSpPr>
            <a:cxnSpLocks/>
          </p:cNvCxnSpPr>
          <p:nvPr/>
        </p:nvCxnSpPr>
        <p:spPr>
          <a:xfrm>
            <a:off x="1705500" y="3576277"/>
            <a:ext cx="2438559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21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49A9C1B-865D-48E0-A80E-6CCA849C4872}"/>
              </a:ext>
            </a:extLst>
          </p:cNvPr>
          <p:cNvSpPr/>
          <p:nvPr/>
        </p:nvSpPr>
        <p:spPr>
          <a:xfrm>
            <a:off x="1192695" y="703016"/>
            <a:ext cx="90909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 сегодня сбилась с ног —</a:t>
            </a:r>
            <a:br>
              <a:rPr lang="ru-RU" sz="48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48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 меня пропал щенок.</a:t>
            </a:r>
            <a:br>
              <a:rPr lang="ru-RU" sz="48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48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Два часа его звала,</a:t>
            </a:r>
            <a:br>
              <a:rPr lang="ru-RU" sz="48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48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Два часа его ждала,</a:t>
            </a:r>
            <a:br>
              <a:rPr lang="ru-RU" sz="48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48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 уроки не садилась</a:t>
            </a:r>
            <a:br>
              <a:rPr lang="ru-RU" sz="48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48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обедать не могла.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BC3C5B-87C1-4940-96E3-E8389E5956F5}"/>
              </a:ext>
            </a:extLst>
          </p:cNvPr>
          <p:cNvSpPr txBox="1"/>
          <p:nvPr/>
        </p:nvSpPr>
        <p:spPr>
          <a:xfrm>
            <a:off x="4373218" y="5611644"/>
            <a:ext cx="77127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200" b="1" dirty="0">
                <a:latin typeface="Arial" panose="020B0604020202020204" pitchFamily="34" charset="0"/>
                <a:cs typeface="Arial" panose="020B0604020202020204" pitchFamily="34" charset="0"/>
              </a:rPr>
              <a:t>С.В. Михалков «Мой щенок»</a:t>
            </a:r>
          </a:p>
        </p:txBody>
      </p:sp>
    </p:spTree>
    <p:extLst>
      <p:ext uri="{BB962C8B-B14F-4D97-AF65-F5344CB8AC3E}">
        <p14:creationId xmlns:p14="http://schemas.microsoft.com/office/powerpoint/2010/main" val="363922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8E7B2-F94B-4838-ADA8-C35960D3D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B50D4C-96D5-4C92-9FE3-B6D6EF105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B63934-E936-4E9C-B867-BDA136E9D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95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1931CB1-1366-4D7B-816E-57BA2DD6047B}"/>
              </a:ext>
            </a:extLst>
          </p:cNvPr>
          <p:cNvSpPr/>
          <p:nvPr/>
        </p:nvSpPr>
        <p:spPr>
          <a:xfrm>
            <a:off x="629775" y="2409471"/>
            <a:ext cx="112441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u="sng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Фантазия помогает видеть необычное в обычном.</a:t>
            </a:r>
            <a:endParaRPr lang="ru-RU" sz="4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9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8E7B2-F94B-4838-ADA8-C35960D3D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B50D4C-96D5-4C92-9FE3-B6D6EF105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B63934-E936-4E9C-B867-BDA136E9D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4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D2005F79-B14D-44EE-9745-CA2610C3D0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483212"/>
              </p:ext>
            </p:extLst>
          </p:nvPr>
        </p:nvGraphicFramePr>
        <p:xfrm>
          <a:off x="3949147" y="598999"/>
          <a:ext cx="2888976" cy="60350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30132">
                  <a:extLst>
                    <a:ext uri="{9D8B030D-6E8A-4147-A177-3AD203B41FA5}">
                      <a16:colId xmlns:a16="http://schemas.microsoft.com/office/drawing/2014/main" val="3734211837"/>
                    </a:ext>
                  </a:extLst>
                </a:gridCol>
                <a:gridCol w="1158844">
                  <a:extLst>
                    <a:ext uri="{9D8B030D-6E8A-4147-A177-3AD203B41FA5}">
                      <a16:colId xmlns:a16="http://schemas.microsoft.com/office/drawing/2014/main" val="4984034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4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4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3361921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4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lang="ru-RU" sz="4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00874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4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4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10859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4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lang="ru-RU" sz="4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44089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4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4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93075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4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4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83958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4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lang="ru-RU" sz="4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01272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4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4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93509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4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4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961547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0F54B8D-DAC2-4911-A5F4-CF56344F9C7E}"/>
              </a:ext>
            </a:extLst>
          </p:cNvPr>
          <p:cNvSpPr txBox="1"/>
          <p:nvPr/>
        </p:nvSpPr>
        <p:spPr>
          <a:xfrm>
            <a:off x="424068" y="561894"/>
            <a:ext cx="3525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Ответы</a:t>
            </a:r>
          </a:p>
        </p:txBody>
      </p:sp>
    </p:spTree>
    <p:extLst>
      <p:ext uri="{BB962C8B-B14F-4D97-AF65-F5344CB8AC3E}">
        <p14:creationId xmlns:p14="http://schemas.microsoft.com/office/powerpoint/2010/main" val="398016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0DA43A6-A8CD-4715-9161-0CF54B497636}"/>
              </a:ext>
            </a:extLst>
          </p:cNvPr>
          <p:cNvSpPr/>
          <p:nvPr/>
        </p:nvSpPr>
        <p:spPr>
          <a:xfrm>
            <a:off x="2067205" y="302334"/>
            <a:ext cx="80575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Схема выразительного чтения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4F6E2F2-58F3-4EFF-A067-D6DF65641863}"/>
              </a:ext>
            </a:extLst>
          </p:cNvPr>
          <p:cNvSpPr/>
          <p:nvPr/>
        </p:nvSpPr>
        <p:spPr>
          <a:xfrm>
            <a:off x="357808" y="1184965"/>
            <a:ext cx="1129085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1. ТЕМП.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  Не торопись.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  Делай паузы между строчками.</a:t>
            </a: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2. УДАРЕНИЯ.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   Читай правильно.</a:t>
            </a: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3. НАСТРОЕНИЕ.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  Начало: спокойно, грустно.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  Превращения: удивлённо, радостно.</a:t>
            </a: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4. КЛЮЧЕВОЕ СЛОВО.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  «Если» — выделяй голосом.</a:t>
            </a:r>
          </a:p>
        </p:txBody>
      </p:sp>
    </p:spTree>
    <p:extLst>
      <p:ext uri="{BB962C8B-B14F-4D97-AF65-F5344CB8AC3E}">
        <p14:creationId xmlns:p14="http://schemas.microsoft.com/office/powerpoint/2010/main" val="281427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CFED480-36D4-4E0E-8EC0-E09CD51A79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74"/>
          <a:stretch/>
        </p:blipFill>
        <p:spPr>
          <a:xfrm rot="622584">
            <a:off x="10459528" y="133076"/>
            <a:ext cx="1612221" cy="148165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C53C634-2988-478F-B652-0851DDC3B4B1}"/>
              </a:ext>
            </a:extLst>
          </p:cNvPr>
          <p:cNvSpPr/>
          <p:nvPr/>
        </p:nvSpPr>
        <p:spPr>
          <a:xfrm>
            <a:off x="1431233" y="873904"/>
            <a:ext cx="10257183" cy="4896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План 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ru-RU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Узнать интересные факты об авторе.</a:t>
            </a:r>
            <a:endParaRPr lang="ru-RU" sz="4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Clr>
                <a:srgbClr val="000000"/>
              </a:buClr>
              <a:buFont typeface="Times New Roman" panose="02020603050405020304" pitchFamily="18" charset="0"/>
              <a:buAutoNum type="arabicPeriod"/>
            </a:pPr>
            <a:r>
              <a:rPr lang="ru-RU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Узнать значение непонятного слова.</a:t>
            </a:r>
            <a:endParaRPr lang="ru-RU" sz="4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Clr>
                <a:srgbClr val="000000"/>
              </a:buClr>
              <a:buFont typeface="Times New Roman" panose="02020603050405020304" pitchFamily="18" charset="0"/>
              <a:buAutoNum type="arabicPeriod"/>
            </a:pPr>
            <a:r>
              <a:rPr lang="ru-RU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Прочитать стихотворение.</a:t>
            </a:r>
            <a:endParaRPr lang="ru-RU" sz="4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 panose="02020603050405020304" pitchFamily="18" charset="0"/>
              <a:buAutoNum type="arabicPeriod"/>
            </a:pPr>
            <a:r>
              <a:rPr lang="ru-RU" sz="4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Понять главную мысль стихотворения</a:t>
            </a:r>
            <a:r>
              <a:rPr lang="ru-RU" sz="44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F4A0FEE-C770-4C57-893B-FE6A651DA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09" y="1747809"/>
            <a:ext cx="1012024" cy="90838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573907-6904-4D9B-ADBC-754CE015D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09" y="2656192"/>
            <a:ext cx="1012024" cy="90838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A95AF4-7946-4777-9821-441D0E246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09" y="3530097"/>
            <a:ext cx="1012024" cy="90838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2A4C1B2-B39F-4D7F-89B3-D64C5FA2B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09" y="4457881"/>
            <a:ext cx="1012024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9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1DB8FD-4410-4885-96E7-5B279FD75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307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Рефлексия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674750-AD10-4F90-8816-FF8DB2CE1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100" y="1938411"/>
            <a:ext cx="11617483" cy="4351338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Сегодня на уроке я узнал(а)…	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Я понял(а), что…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Читая стихотворение Сергея Владимировича Михалкова, я почувствовал(а)...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05BC9D-509C-487C-BB8F-FF4BF3D8E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3101" y="-164271"/>
            <a:ext cx="2613025" cy="261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4051B2A-51A3-4710-B0DB-BD4C720D6CD0}"/>
              </a:ext>
            </a:extLst>
          </p:cNvPr>
          <p:cNvSpPr txBox="1">
            <a:spLocks/>
          </p:cNvSpPr>
          <p:nvPr/>
        </p:nvSpPr>
        <p:spPr>
          <a:xfrm>
            <a:off x="679174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Домашнее задание</a:t>
            </a:r>
            <a:b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555DAFD-6CDA-49F9-BEC1-3EE525623703}"/>
              </a:ext>
            </a:extLst>
          </p:cNvPr>
          <p:cNvSpPr/>
          <p:nvPr/>
        </p:nvSpPr>
        <p:spPr>
          <a:xfrm>
            <a:off x="990599" y="2364409"/>
            <a:ext cx="999545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Учебник, стр. 116-117, выучить стихотворение «Если»</a:t>
            </a:r>
          </a:p>
        </p:txBody>
      </p:sp>
    </p:spTree>
    <p:extLst>
      <p:ext uri="{BB962C8B-B14F-4D97-AF65-F5344CB8AC3E}">
        <p14:creationId xmlns:p14="http://schemas.microsoft.com/office/powerpoint/2010/main" val="207970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54FC8-FADE-417D-8CEA-7CFBCD793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8" y="736186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B8D403-F44A-4DD0-ADFB-44896074F3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83" b="97136" l="3250" r="95000">
                        <a14:foregroundMark x1="10750" y1="29952" x2="10750" y2="29952"/>
                        <a14:foregroundMark x1="6667" y1="20644" x2="6667" y2="20644"/>
                        <a14:foregroundMark x1="5417" y1="19332" x2="5417" y2="19332"/>
                        <a14:foregroundMark x1="3333" y1="19332" x2="3333" y2="19332"/>
                        <a14:foregroundMark x1="3750" y1="15752" x2="3750" y2="15752"/>
                        <a14:foregroundMark x1="27417" y1="37589" x2="27417" y2="37589"/>
                        <a14:foregroundMark x1="26500" y1="37351" x2="26500" y2="37351"/>
                        <a14:foregroundMark x1="27000" y1="37351" x2="29083" y2="26372"/>
                        <a14:foregroundMark x1="29083" y1="26372" x2="23583" y2="34368"/>
                        <a14:foregroundMark x1="25500" y1="8473" x2="25500" y2="8473"/>
                        <a14:foregroundMark x1="21000" y1="10979" x2="21000" y2="10979"/>
                        <a14:foregroundMark x1="19083" y1="9427" x2="19083" y2="9427"/>
                        <a14:foregroundMark x1="17917" y1="8115" x2="17917" y2="8115"/>
                        <a14:foregroundMark x1="19583" y1="9666" x2="19583" y2="9666"/>
                        <a14:foregroundMark x1="23583" y1="91766" x2="23417" y2="91766"/>
                        <a14:foregroundMark x1="22167" y1="94749" x2="22167" y2="94749"/>
                        <a14:foregroundMark x1="20000" y1="95346" x2="19833" y2="94033"/>
                        <a14:foregroundMark x1="19583" y1="95704" x2="19583" y2="95704"/>
                        <a14:foregroundMark x1="22667" y1="95346" x2="20500" y2="94988"/>
                        <a14:foregroundMark x1="23833" y1="86635" x2="23833" y2="86635"/>
                        <a14:foregroundMark x1="33167" y1="94988" x2="33167" y2="94988"/>
                        <a14:foregroundMark x1="34583" y1="97255" x2="34417" y2="94749"/>
                        <a14:foregroundMark x1="32917" y1="93079" x2="32917" y2="93079"/>
                        <a14:foregroundMark x1="32250" y1="91766" x2="32250" y2="91766"/>
                        <a14:foregroundMark x1="31250" y1="91169" x2="31250" y2="91169"/>
                        <a14:foregroundMark x1="30583" y1="90573" x2="30583" y2="90573"/>
                        <a14:foregroundMark x1="29583" y1="94033" x2="29833" y2="92840"/>
                        <a14:foregroundMark x1="29833" y1="90573" x2="29833" y2="90573"/>
                        <a14:foregroundMark x1="31750" y1="92482" x2="31250" y2="90573"/>
                        <a14:foregroundMark x1="3750" y1="38305" x2="3333" y2="37589"/>
                        <a14:foregroundMark x1="56167" y1="19332" x2="56167" y2="19332"/>
                        <a14:foregroundMark x1="67167" y1="77446" x2="67167" y2="77446"/>
                        <a14:foregroundMark x1="86250" y1="55251" x2="86250" y2="55251"/>
                        <a14:foregroundMark x1="95083" y1="13246" x2="95083" y2="13246"/>
                        <a14:foregroundMark x1="83417" y1="55251" x2="83417" y2="55251"/>
                        <a14:foregroundMark x1="88417" y1="53938" x2="85583" y2="47255"/>
                        <a14:foregroundMark x1="77917" y1="71957" x2="78583" y2="84129"/>
                        <a14:foregroundMark x1="65667" y1="75776" x2="66667" y2="85084"/>
                        <a14:foregroundMark x1="81917" y1="96659" x2="79583" y2="95346"/>
                        <a14:foregroundMark x1="67333" y1="97255" x2="67333" y2="97255"/>
                        <a14:foregroundMark x1="77667" y1="96897" x2="80083" y2="97255"/>
                        <a14:foregroundMark x1="74750" y1="41766" x2="74000" y2="53103"/>
                        <a14:foregroundMark x1="74000" y1="53103" x2="69417" y2="65871"/>
                        <a14:foregroundMark x1="69417" y1="65871" x2="74250" y2="41885"/>
                        <a14:foregroundMark x1="74250" y1="41885" x2="70083" y2="60382"/>
                        <a14:foregroundMark x1="70083" y1="60382" x2="72667" y2="48807"/>
                        <a14:foregroundMark x1="72667" y1="48807" x2="70167" y2="60143"/>
                        <a14:foregroundMark x1="70167" y1="60143" x2="73583" y2="55847"/>
                        <a14:foregroundMark x1="91500" y1="46897" x2="91500" y2="46897"/>
                        <a14:foregroundMark x1="63083" y1="96659" x2="64750" y2="96659"/>
                        <a14:foregroundMark x1="63083" y1="2983" x2="63083" y2="2983"/>
                        <a14:foregroundMark x1="26750" y1="69690" x2="23583" y2="75776"/>
                        <a14:foregroundMark x1="13583" y1="62291" x2="14333" y2="45346"/>
                        <a14:foregroundMark x1="24083" y1="90573" x2="21250" y2="93795"/>
                        <a14:foregroundMark x1="25500" y1="23508" x2="28083" y2="34010"/>
                        <a14:foregroundMark x1="28083" y1="34010" x2="26500" y2="318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82869" y="2472111"/>
            <a:ext cx="5884137" cy="438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89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387A0F-A645-4A11-B60F-E4FCD3BF4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6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DD880EF-7FB5-409E-BDC6-6778A0578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8226" y="3344251"/>
            <a:ext cx="3193774" cy="3489683"/>
          </a:xfrm>
          <a:prstGeom prst="rect">
            <a:avLst/>
          </a:prstGeom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0B382556-CCF0-4C47-A73C-AD18645629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159030"/>
              </p:ext>
            </p:extLst>
          </p:nvPr>
        </p:nvGraphicFramePr>
        <p:xfrm>
          <a:off x="2405627" y="2148641"/>
          <a:ext cx="6195033" cy="182880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451050">
                  <a:extLst>
                    <a:ext uri="{9D8B030D-6E8A-4147-A177-3AD203B41FA5}">
                      <a16:colId xmlns:a16="http://schemas.microsoft.com/office/drawing/2014/main" val="732362655"/>
                    </a:ext>
                  </a:extLst>
                </a:gridCol>
                <a:gridCol w="1529864">
                  <a:extLst>
                    <a:ext uri="{9D8B030D-6E8A-4147-A177-3AD203B41FA5}">
                      <a16:colId xmlns:a16="http://schemas.microsoft.com/office/drawing/2014/main" val="2933824783"/>
                    </a:ext>
                  </a:extLst>
                </a:gridCol>
                <a:gridCol w="1683175">
                  <a:extLst>
                    <a:ext uri="{9D8B030D-6E8A-4147-A177-3AD203B41FA5}">
                      <a16:colId xmlns:a16="http://schemas.microsoft.com/office/drawing/2014/main" val="1772755297"/>
                    </a:ext>
                  </a:extLst>
                </a:gridCol>
                <a:gridCol w="1530944">
                  <a:extLst>
                    <a:ext uri="{9D8B030D-6E8A-4147-A177-3AD203B41FA5}">
                      <a16:colId xmlns:a16="http://schemas.microsoft.com/office/drawing/2014/main" val="40582584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endParaRPr lang="ru-RU" sz="5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</a:t>
                      </a:r>
                      <a:endParaRPr lang="ru-RU" sz="5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</a:t>
                      </a:r>
                      <a:endParaRPr lang="ru-RU" sz="5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lang="ru-RU" sz="5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162689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5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5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5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5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28071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490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AC29975-472A-4619-B47C-2A630ABDEE10}"/>
              </a:ext>
            </a:extLst>
          </p:cNvPr>
          <p:cNvSpPr/>
          <p:nvPr/>
        </p:nvSpPr>
        <p:spPr>
          <a:xfrm>
            <a:off x="162339" y="1648098"/>
            <a:ext cx="118673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Тема урока:</a:t>
            </a:r>
            <a:r>
              <a:rPr lang="ru-RU" sz="5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algn="ctr"/>
            <a: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Сергей Владимирович Михалков. Стихотворение «Если»</a:t>
            </a:r>
            <a:endParaRPr lang="ru-RU" sz="54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08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60B6B64-ECF3-43A4-9BA3-4E520EB11E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74"/>
          <a:stretch/>
        </p:blipFill>
        <p:spPr>
          <a:xfrm rot="622584">
            <a:off x="10459528" y="133076"/>
            <a:ext cx="1612221" cy="148165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6A06235-F928-47D3-9188-E3FE67B2A0B9}"/>
              </a:ext>
            </a:extLst>
          </p:cNvPr>
          <p:cNvSpPr/>
          <p:nvPr/>
        </p:nvSpPr>
        <p:spPr>
          <a:xfrm>
            <a:off x="1154231" y="1258217"/>
            <a:ext cx="107859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План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Узнать значение непонятного слова.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Узнать интересные факты об авторе.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Понять главную мысль стихотворения.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Прочитать стихотворение.</a:t>
            </a:r>
          </a:p>
          <a:p>
            <a:pPr marL="742950" indent="-742950">
              <a:buAutoNum type="arabicPeriod" startAt="4"/>
            </a:pP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84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CFED480-36D4-4E0E-8EC0-E09CD51A79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74"/>
          <a:stretch/>
        </p:blipFill>
        <p:spPr>
          <a:xfrm rot="622584">
            <a:off x="10459528" y="133076"/>
            <a:ext cx="1612221" cy="148165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C53C634-2988-478F-B652-0851DDC3B4B1}"/>
              </a:ext>
            </a:extLst>
          </p:cNvPr>
          <p:cNvSpPr/>
          <p:nvPr/>
        </p:nvSpPr>
        <p:spPr>
          <a:xfrm>
            <a:off x="1431233" y="873904"/>
            <a:ext cx="10257183" cy="4896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План 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ru-RU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Узнать интересные факты об авторе.</a:t>
            </a:r>
            <a:endParaRPr lang="ru-RU" sz="4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Clr>
                <a:srgbClr val="000000"/>
              </a:buClr>
              <a:buFont typeface="Times New Roman" panose="02020603050405020304" pitchFamily="18" charset="0"/>
              <a:buAutoNum type="arabicPeriod"/>
            </a:pPr>
            <a:r>
              <a:rPr lang="ru-RU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Узнать значение непонятного слова.</a:t>
            </a:r>
            <a:endParaRPr lang="ru-RU" sz="4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Clr>
                <a:srgbClr val="000000"/>
              </a:buClr>
              <a:buFont typeface="Times New Roman" panose="02020603050405020304" pitchFamily="18" charset="0"/>
              <a:buAutoNum type="arabicPeriod"/>
            </a:pPr>
            <a:r>
              <a:rPr lang="ru-RU" sz="4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Прочитать стихотворение.</a:t>
            </a:r>
            <a:endParaRPr lang="ru-RU" sz="4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 panose="02020603050405020304" pitchFamily="18" charset="0"/>
              <a:buAutoNum type="arabicPeriod"/>
            </a:pPr>
            <a:r>
              <a:rPr lang="ru-RU" sz="4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Понять главную мысль стихотворения</a:t>
            </a:r>
            <a:r>
              <a:rPr lang="ru-RU" sz="44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36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8E7B2-F94B-4838-ADA8-C35960D3D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B50D4C-96D5-4C92-9FE3-B6D6EF105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B63934-E936-4E9C-B867-BDA136E9D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8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5D4068-D52A-4C1A-A285-E89DA1A09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EFEF4CA-9855-40C3-9721-1110814558E4}"/>
              </a:ext>
            </a:extLst>
          </p:cNvPr>
          <p:cNvSpPr/>
          <p:nvPr/>
        </p:nvSpPr>
        <p:spPr>
          <a:xfrm>
            <a:off x="6546573" y="2621482"/>
            <a:ext cx="51153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Сергей Владимирович Михалков 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16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433</Words>
  <Application>Microsoft Office PowerPoint</Application>
  <PresentationFormat>Широкоэкранный</PresentationFormat>
  <Paragraphs>101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15</cp:revision>
  <dcterms:created xsi:type="dcterms:W3CDTF">2026-04-20T21:40:40Z</dcterms:created>
  <dcterms:modified xsi:type="dcterms:W3CDTF">2026-04-21T21:52:49Z</dcterms:modified>
</cp:coreProperties>
</file>